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9"/>
  </p:handoutMasterIdLst>
  <p:sldIdLst>
    <p:sldId id="256" r:id="rId2"/>
    <p:sldId id="262" r:id="rId3"/>
    <p:sldId id="257" r:id="rId4"/>
    <p:sldId id="258" r:id="rId5"/>
    <p:sldId id="259"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342" y="2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manualLayout>
          <c:layoutTarget val="inner"/>
          <c:xMode val="edge"/>
          <c:yMode val="edge"/>
          <c:x val="0.24260061242344699"/>
          <c:y val="0.16375008867134899"/>
          <c:w val="0.55986852337902204"/>
          <c:h val="0.36825281974888302"/>
        </c:manualLayout>
      </c:layout>
      <c:lineChart>
        <c:grouping val="stacked"/>
        <c:varyColors val="0"/>
        <c:ser>
          <c:idx val="0"/>
          <c:order val="0"/>
          <c:tx>
            <c:strRef>
              <c:f>Sheet1!$B$1</c:f>
              <c:strCache>
                <c:ptCount val="1"/>
                <c:pt idx="0">
                  <c:v>Series 1</c:v>
                </c:pt>
              </c:strCache>
            </c:strRef>
          </c:tx>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ser>
        <c:dLbls>
          <c:showLegendKey val="0"/>
          <c:showVal val="0"/>
          <c:showCatName val="0"/>
          <c:showSerName val="0"/>
          <c:showPercent val="0"/>
          <c:showBubbleSize val="0"/>
        </c:dLbls>
        <c:marker val="1"/>
        <c:smooth val="0"/>
        <c:axId val="33299072"/>
        <c:axId val="33313152"/>
      </c:lineChart>
      <c:catAx>
        <c:axId val="33299072"/>
        <c:scaling>
          <c:orientation val="minMax"/>
        </c:scaling>
        <c:delete val="0"/>
        <c:axPos val="b"/>
        <c:majorTickMark val="out"/>
        <c:minorTickMark val="none"/>
        <c:tickLblPos val="nextTo"/>
        <c:crossAx val="33313152"/>
        <c:crosses val="autoZero"/>
        <c:auto val="1"/>
        <c:lblAlgn val="ctr"/>
        <c:lblOffset val="100"/>
        <c:noMultiLvlLbl val="0"/>
      </c:catAx>
      <c:valAx>
        <c:axId val="33313152"/>
        <c:scaling>
          <c:orientation val="minMax"/>
        </c:scaling>
        <c:delete val="0"/>
        <c:axPos val="l"/>
        <c:majorGridlines/>
        <c:numFmt formatCode="General" sourceLinked="1"/>
        <c:majorTickMark val="out"/>
        <c:minorTickMark val="none"/>
        <c:tickLblPos val="nextTo"/>
        <c:crossAx val="33299072"/>
        <c:crosses val="autoZero"/>
        <c:crossBetween val="between"/>
      </c:valAx>
    </c:plotArea>
    <c:plotVisOnly val="1"/>
    <c:dispBlanksAs val="zero"/>
    <c:showDLblsOverMax val="0"/>
  </c:chart>
  <c:spPr>
    <a:solidFill>
      <a:schemeClr val="bg1">
        <a:lumMod val="85000"/>
      </a:schemeClr>
    </a:solidFill>
  </c:spPr>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manualLayout>
          <c:layoutTarget val="inner"/>
          <c:xMode val="edge"/>
          <c:yMode val="edge"/>
          <c:x val="9.1884821215529905E-2"/>
          <c:y val="0.197601924759405"/>
          <c:w val="0.55665405460681106"/>
          <c:h val="0.662021580635754"/>
        </c:manualLayout>
      </c:layout>
      <c:lineChart>
        <c:grouping val="standard"/>
        <c:varyColors val="0"/>
        <c:ser>
          <c:idx val="0"/>
          <c:order val="0"/>
          <c:tx>
            <c:strRef>
              <c:f>Sheet1!$B$1</c:f>
              <c:strCache>
                <c:ptCount val="1"/>
                <c:pt idx="0">
                  <c:v>iTouches Sold in First 2 Years (billions)</c:v>
                </c:pt>
              </c:strCache>
            </c:strRef>
          </c:tx>
          <c:marker>
            <c:symbol val="circle"/>
            <c:size val="8"/>
          </c:marker>
          <c:cat>
            <c:numRef>
              <c:f>Sheet1!$A$2:$A$10</c:f>
              <c:numCache>
                <c:formatCode>General</c:formatCode>
                <c:ptCount val="9"/>
                <c:pt idx="0">
                  <c:v>3</c:v>
                </c:pt>
                <c:pt idx="1">
                  <c:v>6</c:v>
                </c:pt>
                <c:pt idx="2">
                  <c:v>9</c:v>
                </c:pt>
                <c:pt idx="3">
                  <c:v>12</c:v>
                </c:pt>
                <c:pt idx="4">
                  <c:v>15</c:v>
                </c:pt>
                <c:pt idx="5">
                  <c:v>18</c:v>
                </c:pt>
                <c:pt idx="6">
                  <c:v>21</c:v>
                </c:pt>
                <c:pt idx="7">
                  <c:v>24</c:v>
                </c:pt>
                <c:pt idx="8">
                  <c:v>27</c:v>
                </c:pt>
              </c:numCache>
            </c:numRef>
          </c:cat>
          <c:val>
            <c:numRef>
              <c:f>Sheet1!$B$2:$B$10</c:f>
              <c:numCache>
                <c:formatCode>General</c:formatCode>
                <c:ptCount val="9"/>
                <c:pt idx="0">
                  <c:v>5</c:v>
                </c:pt>
                <c:pt idx="1">
                  <c:v>10</c:v>
                </c:pt>
                <c:pt idx="2">
                  <c:v>12</c:v>
                </c:pt>
                <c:pt idx="3">
                  <c:v>17</c:v>
                </c:pt>
                <c:pt idx="4">
                  <c:v>25</c:v>
                </c:pt>
                <c:pt idx="5">
                  <c:v>32</c:v>
                </c:pt>
                <c:pt idx="6">
                  <c:v>41</c:v>
                </c:pt>
                <c:pt idx="7">
                  <c:v>50</c:v>
                </c:pt>
              </c:numCache>
            </c:numRef>
          </c:val>
          <c:smooth val="0"/>
        </c:ser>
        <c:dLbls>
          <c:showLegendKey val="0"/>
          <c:showVal val="0"/>
          <c:showCatName val="0"/>
          <c:showSerName val="0"/>
          <c:showPercent val="0"/>
          <c:showBubbleSize val="0"/>
        </c:dLbls>
        <c:marker val="1"/>
        <c:smooth val="0"/>
        <c:axId val="37996416"/>
        <c:axId val="37997952"/>
      </c:lineChart>
      <c:catAx>
        <c:axId val="37996416"/>
        <c:scaling>
          <c:orientation val="minMax"/>
        </c:scaling>
        <c:delete val="0"/>
        <c:axPos val="b"/>
        <c:numFmt formatCode="General" sourceLinked="1"/>
        <c:majorTickMark val="out"/>
        <c:minorTickMark val="none"/>
        <c:tickLblPos val="nextTo"/>
        <c:crossAx val="37997952"/>
        <c:crosses val="autoZero"/>
        <c:auto val="1"/>
        <c:lblAlgn val="ctr"/>
        <c:lblOffset val="100"/>
        <c:noMultiLvlLbl val="0"/>
      </c:catAx>
      <c:valAx>
        <c:axId val="37997952"/>
        <c:scaling>
          <c:orientation val="minMax"/>
        </c:scaling>
        <c:delete val="0"/>
        <c:axPos val="l"/>
        <c:majorGridlines/>
        <c:numFmt formatCode="General" sourceLinked="1"/>
        <c:majorTickMark val="out"/>
        <c:minorTickMark val="none"/>
        <c:tickLblPos val="nextTo"/>
        <c:crossAx val="37996416"/>
        <c:crosses val="autoZero"/>
        <c:crossBetween val="between"/>
      </c:valAx>
    </c:plotArea>
    <c:legend>
      <c:legendPos val="r"/>
      <c:layout/>
      <c:overlay val="0"/>
    </c:legend>
    <c:plotVisOnly val="1"/>
    <c:dispBlanksAs val="gap"/>
    <c:showDLblsOverMax val="0"/>
  </c:chart>
  <c:spPr>
    <a:solidFill>
      <a:prstClr val="white">
        <a:lumMod val="85000"/>
      </a:prstClr>
    </a:solidFill>
    <a:ln>
      <a:noFill/>
    </a:ln>
  </c:spPr>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6BD7762-6B8C-E246-AB4F-E78EADA9719F}" type="datetimeFigureOut">
              <a:rPr lang="en-US" smtClean="0"/>
              <a:t>3/13/2014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F9863EC-6A40-094E-A851-99D728892743}" type="slidenum">
              <a:rPr lang="en-US" smtClean="0"/>
              <a:t>‹#›</a:t>
            </a:fld>
            <a:endParaRPr lang="en-US"/>
          </a:p>
        </p:txBody>
      </p:sp>
    </p:spTree>
    <p:extLst>
      <p:ext uri="{BB962C8B-B14F-4D97-AF65-F5344CB8AC3E}">
        <p14:creationId xmlns:p14="http://schemas.microsoft.com/office/powerpoint/2010/main" val="31177813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C396B11-DB3F-4BE0-9D95-D47019084F5A}" type="datetimeFigureOut">
              <a:rPr lang="en-US" smtClean="0"/>
              <a:pPr/>
              <a:t>3/13/2014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B17611-75ED-4E5D-9B69-D5896FA3346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396B11-DB3F-4BE0-9D95-D47019084F5A}" type="datetimeFigureOut">
              <a:rPr lang="en-US" smtClean="0"/>
              <a:pPr/>
              <a:t>3/13/2014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B17611-75ED-4E5D-9B69-D5896FA3346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396B11-DB3F-4BE0-9D95-D47019084F5A}" type="datetimeFigureOut">
              <a:rPr lang="en-US" smtClean="0"/>
              <a:pPr/>
              <a:t>3/13/2014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B17611-75ED-4E5D-9B69-D5896FA3346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396B11-DB3F-4BE0-9D95-D47019084F5A}" type="datetimeFigureOut">
              <a:rPr lang="en-US" smtClean="0"/>
              <a:pPr/>
              <a:t>3/13/2014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B17611-75ED-4E5D-9B69-D5896FA3346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396B11-DB3F-4BE0-9D95-D47019084F5A}" type="datetimeFigureOut">
              <a:rPr lang="en-US" smtClean="0"/>
              <a:pPr/>
              <a:t>3/13/2014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B17611-75ED-4E5D-9B69-D5896FA3346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C396B11-DB3F-4BE0-9D95-D47019084F5A}" type="datetimeFigureOut">
              <a:rPr lang="en-US" smtClean="0"/>
              <a:pPr/>
              <a:t>3/13/2014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B17611-75ED-4E5D-9B69-D5896FA3346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C396B11-DB3F-4BE0-9D95-D47019084F5A}" type="datetimeFigureOut">
              <a:rPr lang="en-US" smtClean="0"/>
              <a:pPr/>
              <a:t>3/13/2014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B17611-75ED-4E5D-9B69-D5896FA3346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C396B11-DB3F-4BE0-9D95-D47019084F5A}" type="datetimeFigureOut">
              <a:rPr lang="en-US" smtClean="0"/>
              <a:pPr/>
              <a:t>3/13/2014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B17611-75ED-4E5D-9B69-D5896FA3346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396B11-DB3F-4BE0-9D95-D47019084F5A}" type="datetimeFigureOut">
              <a:rPr lang="en-US" smtClean="0"/>
              <a:pPr/>
              <a:t>3/13/2014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B17611-75ED-4E5D-9B69-D5896FA3346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396B11-DB3F-4BE0-9D95-D47019084F5A}" type="datetimeFigureOut">
              <a:rPr lang="en-US" smtClean="0"/>
              <a:pPr/>
              <a:t>3/13/2014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B17611-75ED-4E5D-9B69-D5896FA3346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396B11-DB3F-4BE0-9D95-D47019084F5A}" type="datetimeFigureOut">
              <a:rPr lang="en-US" smtClean="0"/>
              <a:pPr/>
              <a:t>3/13/2014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B17611-75ED-4E5D-9B69-D5896FA3346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396B11-DB3F-4BE0-9D95-D47019084F5A}" type="datetimeFigureOut">
              <a:rPr lang="en-US" smtClean="0"/>
              <a:pPr/>
              <a:t>3/13/2014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B17611-75ED-4E5D-9B69-D5896FA3346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pptbackground.net/plog-content/images/powerpoint/nature-backgrounds/palm-powerpoint-background.jpg" TargetMode="External"/><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pptbackground.net/plog-content/images/powerpoint/nature-backgrounds/palm-powerpoint-background.jp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pptbackground.net/plog-content/images/powerpoint/nature-backgrounds/palm-powerpoint-background.jp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pptbackground.net/plog-content/images/powerpoint/nature-backgrounds/palm-powerpoint-background.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pptbackground.net/plog-content/images/powerpoint/nature-backgrounds/palm-powerpoint-background.jpg" TargetMode="Externa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pptbackground.net/plog-content/images/powerpoint/nature-backgrounds/palm-powerpoint-background.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pptbackground.net/plog-content/images/powerpoint/nature-backgrounds/palm-powerpoint-background.jpg" TargetMode="External"/><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alm Powerpoint ppt background">
            <a:hlinkClick r:id="rId2"/>
          </p:cNvPr>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5800" y="1219200"/>
            <a:ext cx="7772400" cy="1470025"/>
          </a:xfrm>
        </p:spPr>
        <p:txBody>
          <a:bodyPr>
            <a:noAutofit/>
          </a:bodyPr>
          <a:lstStyle/>
          <a:p>
            <a:r>
              <a:rPr lang="en-US" sz="4800" b="1" dirty="0" smtClean="0">
                <a:latin typeface="Kristen ITC" pitchFamily="66" charset="0"/>
              </a:rPr>
              <a:t>Graphing Data:</a:t>
            </a:r>
            <a:br>
              <a:rPr lang="en-US" sz="4800" b="1" dirty="0" smtClean="0">
                <a:latin typeface="Kristen ITC" pitchFamily="66" charset="0"/>
              </a:rPr>
            </a:br>
            <a:r>
              <a:rPr lang="en-US" sz="4800" b="1" dirty="0" smtClean="0">
                <a:latin typeface="Kristen ITC" pitchFamily="66" charset="0"/>
              </a:rPr>
              <a:t>Line Graphs</a:t>
            </a:r>
            <a:endParaRPr lang="en-US" sz="4800" b="1" dirty="0">
              <a:latin typeface="Kristen ITC" pitchFamily="66" charset="0"/>
            </a:endParaRPr>
          </a:p>
        </p:txBody>
      </p:sp>
      <p:graphicFrame>
        <p:nvGraphicFramePr>
          <p:cNvPr id="5" name="Chart 4"/>
          <p:cNvGraphicFramePr/>
          <p:nvPr>
            <p:extLst>
              <p:ext uri="{D42A27DB-BD31-4B8C-83A1-F6EECF244321}">
                <p14:modId xmlns:p14="http://schemas.microsoft.com/office/powerpoint/2010/main" val="796405327"/>
              </p:ext>
            </p:extLst>
          </p:nvPr>
        </p:nvGraphicFramePr>
        <p:xfrm>
          <a:off x="2667000" y="3733800"/>
          <a:ext cx="3657600" cy="2438400"/>
        </p:xfrm>
        <a:graphic>
          <a:graphicData uri="http://schemas.openxmlformats.org/drawingml/2006/chart">
            <c:chart xmlns:c="http://schemas.openxmlformats.org/drawingml/2006/chart" xmlns:r="http://schemas.openxmlformats.org/officeDocument/2006/relationships" r:id="rId4"/>
          </a:graphicData>
        </a:graphic>
      </p:graphicFrame>
      <p:sp>
        <p:nvSpPr>
          <p:cNvPr id="4" name="Subtitle 3"/>
          <p:cNvSpPr>
            <a:spLocks noGrp="1"/>
          </p:cNvSpPr>
          <p:nvPr>
            <p:ph type="subTitle" idx="1"/>
          </p:nvPr>
        </p:nvSpPr>
        <p:spPr/>
        <p:txBody>
          <a:bodyPr/>
          <a:lstStyle/>
          <a:p>
            <a:endParaRPr lang="en-US"/>
          </a:p>
        </p:txBody>
      </p:sp>
    </p:spTree>
  </p:cSld>
  <p:clrMapOvr>
    <a:masterClrMapping/>
  </p:clrMapOvr>
  <p:transition>
    <p:spli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Palm Powerpoint ppt background">
            <a:hlinkClick r:id="rId2"/>
          </p:cNvPr>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b="1" dirty="0" smtClean="0">
                <a:latin typeface="Kristen ITC" pitchFamily="66" charset="0"/>
              </a:rPr>
              <a:t>What is a Line Graph??</a:t>
            </a:r>
            <a:endParaRPr lang="en-US" b="1" dirty="0">
              <a:latin typeface="Kristen ITC" pitchFamily="66" charset="0"/>
            </a:endParaRPr>
          </a:p>
        </p:txBody>
      </p:sp>
      <p:sp>
        <p:nvSpPr>
          <p:cNvPr id="3" name="Content Placeholder 2"/>
          <p:cNvSpPr>
            <a:spLocks noGrp="1"/>
          </p:cNvSpPr>
          <p:nvPr>
            <p:ph idx="1"/>
          </p:nvPr>
        </p:nvSpPr>
        <p:spPr>
          <a:xfrm>
            <a:off x="457200" y="1752600"/>
            <a:ext cx="8229600" cy="4525963"/>
          </a:xfrm>
        </p:spPr>
        <p:txBody>
          <a:bodyPr>
            <a:normAutofit/>
          </a:bodyPr>
          <a:lstStyle/>
          <a:p>
            <a:pPr>
              <a:lnSpc>
                <a:spcPct val="150000"/>
              </a:lnSpc>
            </a:pPr>
            <a:r>
              <a:rPr lang="en-US" sz="3600" dirty="0" smtClean="0">
                <a:latin typeface="Kristen ITC" pitchFamily="66" charset="0"/>
              </a:rPr>
              <a:t>A line graph is a type of graph that uses line segments between known data points to show changes that have occurred over time.</a:t>
            </a:r>
            <a:endParaRPr lang="en-US" sz="3600" dirty="0">
              <a:latin typeface="Kristen ITC" pitchFamily="66" charset="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Palm Powerpoint ppt background">
            <a:hlinkClick r:id="rId2"/>
          </p:cNvPr>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b="1" dirty="0" smtClean="0">
                <a:latin typeface="Kristen ITC" pitchFamily="66" charset="0"/>
              </a:rPr>
              <a:t>Remember Back…..</a:t>
            </a:r>
            <a:endParaRPr lang="en-US" b="1" dirty="0">
              <a:latin typeface="Kristen ITC" pitchFamily="66" charset="0"/>
            </a:endParaRPr>
          </a:p>
        </p:txBody>
      </p:sp>
      <p:sp>
        <p:nvSpPr>
          <p:cNvPr id="3" name="Content Placeholder 2"/>
          <p:cNvSpPr>
            <a:spLocks noGrp="1"/>
          </p:cNvSpPr>
          <p:nvPr>
            <p:ph idx="1"/>
          </p:nvPr>
        </p:nvSpPr>
        <p:spPr/>
        <p:txBody>
          <a:bodyPr/>
          <a:lstStyle/>
          <a:p>
            <a:r>
              <a:rPr lang="en-US" dirty="0" smtClean="0">
                <a:latin typeface="Kristen ITC" pitchFamily="66" charset="0"/>
              </a:rPr>
              <a:t>Remember </a:t>
            </a:r>
            <a:r>
              <a:rPr lang="en-US" u="sng" dirty="0" smtClean="0">
                <a:latin typeface="Kristen ITC" pitchFamily="66" charset="0"/>
              </a:rPr>
              <a:t>Scatter plots</a:t>
            </a:r>
            <a:r>
              <a:rPr lang="en-US" dirty="0" smtClean="0">
                <a:latin typeface="Kristen ITC" pitchFamily="66" charset="0"/>
              </a:rPr>
              <a:t>????</a:t>
            </a:r>
          </a:p>
          <a:p>
            <a:r>
              <a:rPr lang="en-US" dirty="0" smtClean="0">
                <a:latin typeface="Kristen ITC" pitchFamily="66" charset="0"/>
              </a:rPr>
              <a:t>What did we do when we were given a set of data?</a:t>
            </a:r>
          </a:p>
          <a:p>
            <a:pPr lvl="1"/>
            <a:r>
              <a:rPr lang="en-US" dirty="0" smtClean="0">
                <a:latin typeface="Kristen ITC" pitchFamily="66" charset="0"/>
              </a:rPr>
              <a:t>Coordinate Plane</a:t>
            </a:r>
          </a:p>
          <a:p>
            <a:pPr lvl="1"/>
            <a:r>
              <a:rPr lang="en-US" dirty="0" smtClean="0">
                <a:latin typeface="Kristen ITC" pitchFamily="66" charset="0"/>
              </a:rPr>
              <a:t>Plotted points</a:t>
            </a:r>
          </a:p>
          <a:p>
            <a:pPr lvl="1"/>
            <a:r>
              <a:rPr lang="en-US" dirty="0" smtClean="0">
                <a:latin typeface="Kristen ITC" pitchFamily="66" charset="0"/>
              </a:rPr>
              <a:t>Found what?      </a:t>
            </a:r>
          </a:p>
          <a:p>
            <a:r>
              <a:rPr lang="en-US" dirty="0" smtClean="0">
                <a:latin typeface="Kristen ITC" pitchFamily="66" charset="0"/>
              </a:rPr>
              <a:t>With Line Graphs we connect all the points</a:t>
            </a:r>
            <a:endParaRPr lang="en-US" dirty="0">
              <a:latin typeface="Kristen ITC" pitchFamily="66" charset="0"/>
            </a:endParaRPr>
          </a:p>
        </p:txBody>
      </p:sp>
      <p:sp>
        <p:nvSpPr>
          <p:cNvPr id="5" name="TextBox 4"/>
          <p:cNvSpPr txBox="1"/>
          <p:nvPr/>
        </p:nvSpPr>
        <p:spPr>
          <a:xfrm>
            <a:off x="4038600" y="4191000"/>
            <a:ext cx="3810000" cy="584775"/>
          </a:xfrm>
          <a:prstGeom prst="rect">
            <a:avLst/>
          </a:prstGeom>
          <a:noFill/>
        </p:spPr>
        <p:txBody>
          <a:bodyPr wrap="square" rtlCol="0">
            <a:spAutoFit/>
          </a:bodyPr>
          <a:lstStyle/>
          <a:p>
            <a:r>
              <a:rPr lang="en-US" sz="3200" dirty="0" smtClean="0">
                <a:latin typeface="Kristen ITC" pitchFamily="66" charset="0"/>
              </a:rPr>
              <a:t>Line of Best Fit</a:t>
            </a:r>
            <a:endParaRPr lang="en-US" sz="3200" dirty="0">
              <a:latin typeface="Kristen ITC" pitchFamily="66" charset="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blinds(horizontal)">
                                      <p:cBhvr>
                                        <p:cTn id="27" dur="500"/>
                                        <p:tgtEl>
                                          <p:spTgt spid="5">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Palm Powerpoint ppt background">
            <a:hlinkClick r:id="rId2"/>
          </p:cNvPr>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b="1" dirty="0" smtClean="0">
                <a:latin typeface="Kristen ITC" pitchFamily="66" charset="0"/>
              </a:rPr>
              <a:t>What are they used for??</a:t>
            </a:r>
            <a:endParaRPr lang="en-US" b="1" dirty="0">
              <a:latin typeface="Kristen ITC" pitchFamily="66" charset="0"/>
            </a:endParaRPr>
          </a:p>
        </p:txBody>
      </p:sp>
      <p:sp>
        <p:nvSpPr>
          <p:cNvPr id="3" name="Content Placeholder 2"/>
          <p:cNvSpPr>
            <a:spLocks noGrp="1"/>
          </p:cNvSpPr>
          <p:nvPr>
            <p:ph idx="1"/>
          </p:nvPr>
        </p:nvSpPr>
        <p:spPr/>
        <p:txBody>
          <a:bodyPr>
            <a:normAutofit fontScale="92500"/>
          </a:bodyPr>
          <a:lstStyle/>
          <a:p>
            <a:r>
              <a:rPr lang="en-US" dirty="0" smtClean="0">
                <a:latin typeface="Kristen ITC" pitchFamily="66" charset="0"/>
              </a:rPr>
              <a:t>Line graphs are used to track changes over short and long periods of time. When smaller changes exist, line graphs are better to use than bar graphs (we will talk about these tomorrow). </a:t>
            </a:r>
          </a:p>
          <a:p>
            <a:endParaRPr lang="en-US" dirty="0">
              <a:latin typeface="Kristen ITC" pitchFamily="66" charset="0"/>
            </a:endParaRPr>
          </a:p>
          <a:p>
            <a:r>
              <a:rPr lang="en-US" dirty="0" smtClean="0">
                <a:latin typeface="Kristen ITC" pitchFamily="66" charset="0"/>
              </a:rPr>
              <a:t>Line graphs can also be used to compare changes over the same period of time for more than one group.</a:t>
            </a:r>
            <a:endParaRPr lang="en-US" dirty="0">
              <a:latin typeface="Kristen ITC" pitchFamily="66" charset="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Palm Powerpoint ppt background">
            <a:hlinkClick r:id="rId2"/>
          </p:cNvPr>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normAutofit fontScale="90000"/>
          </a:bodyPr>
          <a:lstStyle/>
          <a:p>
            <a:r>
              <a:rPr lang="en-US" b="1" dirty="0" smtClean="0">
                <a:latin typeface="Kristen ITC" pitchFamily="66" charset="0"/>
              </a:rPr>
              <a:t>Sales of </a:t>
            </a:r>
            <a:r>
              <a:rPr lang="en-US" b="1" dirty="0" err="1" smtClean="0">
                <a:latin typeface="Kristen ITC" pitchFamily="66" charset="0"/>
              </a:rPr>
              <a:t>iTouch</a:t>
            </a:r>
            <a:r>
              <a:rPr lang="en-US" b="1" dirty="0" smtClean="0">
                <a:latin typeface="Kristen ITC" pitchFamily="66" charset="0"/>
              </a:rPr>
              <a:t> in the first 2 years of it’s Invention </a:t>
            </a:r>
            <a:endParaRPr lang="en-US" b="1" dirty="0">
              <a:latin typeface="Kristen ITC" pitchFamily="66"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51477936"/>
              </p:ext>
            </p:extLst>
          </p:nvPr>
        </p:nvGraphicFramePr>
        <p:xfrm>
          <a:off x="685800" y="1676400"/>
          <a:ext cx="7772401" cy="2026920"/>
        </p:xfrm>
        <a:graphic>
          <a:graphicData uri="http://schemas.openxmlformats.org/drawingml/2006/table">
            <a:tbl>
              <a:tblPr firstRow="1" bandRow="1">
                <a:tableStyleId>{5C22544A-7EE6-4342-B048-85BDC9FD1C3A}</a:tableStyleId>
              </a:tblPr>
              <a:tblGrid>
                <a:gridCol w="1283516"/>
                <a:gridCol w="713064"/>
                <a:gridCol w="784371"/>
                <a:gridCol w="641758"/>
                <a:gridCol w="784371"/>
                <a:gridCol w="713064"/>
                <a:gridCol w="713064"/>
                <a:gridCol w="641758"/>
                <a:gridCol w="855677"/>
                <a:gridCol w="641758"/>
              </a:tblGrid>
              <a:tr h="838200">
                <a:tc>
                  <a:txBody>
                    <a:bodyPr/>
                    <a:lstStyle/>
                    <a:p>
                      <a:r>
                        <a:rPr lang="en-US" dirty="0" smtClean="0"/>
                        <a:t>#</a:t>
                      </a:r>
                      <a:r>
                        <a:rPr lang="en-US" baseline="0" dirty="0" smtClean="0"/>
                        <a:t> Sold: in the billions</a:t>
                      </a:r>
                      <a:endParaRPr lang="en-US" dirty="0"/>
                    </a:p>
                  </a:txBody>
                  <a:tcPr/>
                </a:tc>
                <a:tc>
                  <a:txBody>
                    <a:bodyPr/>
                    <a:lstStyle/>
                    <a:p>
                      <a:r>
                        <a:rPr lang="en-US" dirty="0" smtClean="0"/>
                        <a:t>5</a:t>
                      </a:r>
                      <a:endParaRPr lang="en-US" dirty="0"/>
                    </a:p>
                  </a:txBody>
                  <a:tcPr/>
                </a:tc>
                <a:tc>
                  <a:txBody>
                    <a:bodyPr/>
                    <a:lstStyle/>
                    <a:p>
                      <a:r>
                        <a:rPr lang="en-US" dirty="0" smtClean="0"/>
                        <a:t>10</a:t>
                      </a:r>
                      <a:endParaRPr lang="en-US" dirty="0"/>
                    </a:p>
                  </a:txBody>
                  <a:tcPr/>
                </a:tc>
                <a:tc>
                  <a:txBody>
                    <a:bodyPr/>
                    <a:lstStyle/>
                    <a:p>
                      <a:r>
                        <a:rPr lang="en-US" dirty="0" smtClean="0"/>
                        <a:t>12</a:t>
                      </a:r>
                      <a:endParaRPr lang="en-US" dirty="0"/>
                    </a:p>
                  </a:txBody>
                  <a:tcPr/>
                </a:tc>
                <a:tc>
                  <a:txBody>
                    <a:bodyPr/>
                    <a:lstStyle/>
                    <a:p>
                      <a:r>
                        <a:rPr lang="en-US" dirty="0" smtClean="0"/>
                        <a:t>17</a:t>
                      </a:r>
                      <a:endParaRPr lang="en-US" dirty="0"/>
                    </a:p>
                  </a:txBody>
                  <a:tcPr/>
                </a:tc>
                <a:tc>
                  <a:txBody>
                    <a:bodyPr/>
                    <a:lstStyle/>
                    <a:p>
                      <a:r>
                        <a:rPr lang="en-US" dirty="0" smtClean="0"/>
                        <a:t>25</a:t>
                      </a:r>
                      <a:endParaRPr lang="en-US" dirty="0"/>
                    </a:p>
                  </a:txBody>
                  <a:tcPr/>
                </a:tc>
                <a:tc>
                  <a:txBody>
                    <a:bodyPr/>
                    <a:lstStyle/>
                    <a:p>
                      <a:r>
                        <a:rPr lang="en-US" dirty="0" smtClean="0"/>
                        <a:t>32</a:t>
                      </a:r>
                      <a:endParaRPr lang="en-US" dirty="0"/>
                    </a:p>
                  </a:txBody>
                  <a:tcPr/>
                </a:tc>
                <a:tc>
                  <a:txBody>
                    <a:bodyPr/>
                    <a:lstStyle/>
                    <a:p>
                      <a:r>
                        <a:rPr lang="en-US" dirty="0" smtClean="0"/>
                        <a:t>41</a:t>
                      </a:r>
                      <a:endParaRPr lang="en-US" dirty="0"/>
                    </a:p>
                  </a:txBody>
                  <a:tcPr/>
                </a:tc>
                <a:tc>
                  <a:txBody>
                    <a:bodyPr/>
                    <a:lstStyle/>
                    <a:p>
                      <a:r>
                        <a:rPr lang="en-US" dirty="0" smtClean="0"/>
                        <a:t>50</a:t>
                      </a:r>
                      <a:endParaRPr lang="en-US" dirty="0"/>
                    </a:p>
                  </a:txBody>
                  <a:tcPr/>
                </a:tc>
                <a:tc>
                  <a:txBody>
                    <a:bodyPr/>
                    <a:lstStyle/>
                    <a:p>
                      <a:r>
                        <a:rPr lang="en-US" dirty="0" smtClean="0"/>
                        <a:t>????</a:t>
                      </a:r>
                      <a:endParaRPr lang="en-US" dirty="0"/>
                    </a:p>
                  </a:txBody>
                  <a:tcPr/>
                </a:tc>
              </a:tr>
              <a:tr h="838200">
                <a:tc>
                  <a:txBody>
                    <a:bodyPr/>
                    <a:lstStyle/>
                    <a:p>
                      <a:r>
                        <a:rPr lang="en-US" dirty="0" smtClean="0"/>
                        <a:t>Months</a:t>
                      </a:r>
                      <a:r>
                        <a:rPr lang="en-US" baseline="0" dirty="0" smtClean="0"/>
                        <a:t> after put on the market</a:t>
                      </a:r>
                      <a:endParaRPr lang="en-US" dirty="0"/>
                    </a:p>
                  </a:txBody>
                  <a:tcPr/>
                </a:tc>
                <a:tc>
                  <a:txBody>
                    <a:bodyPr/>
                    <a:lstStyle/>
                    <a:p>
                      <a:r>
                        <a:rPr lang="en-US" dirty="0" smtClean="0"/>
                        <a:t>3</a:t>
                      </a:r>
                      <a:endParaRPr lang="en-US" dirty="0"/>
                    </a:p>
                  </a:txBody>
                  <a:tcPr/>
                </a:tc>
                <a:tc>
                  <a:txBody>
                    <a:bodyPr/>
                    <a:lstStyle/>
                    <a:p>
                      <a:r>
                        <a:rPr lang="en-US" dirty="0" smtClean="0"/>
                        <a:t>6</a:t>
                      </a:r>
                      <a:endParaRPr lang="en-US" dirty="0"/>
                    </a:p>
                  </a:txBody>
                  <a:tcPr/>
                </a:tc>
                <a:tc>
                  <a:txBody>
                    <a:bodyPr/>
                    <a:lstStyle/>
                    <a:p>
                      <a:r>
                        <a:rPr lang="en-US" dirty="0" smtClean="0"/>
                        <a:t>9</a:t>
                      </a:r>
                      <a:endParaRPr lang="en-US" dirty="0"/>
                    </a:p>
                  </a:txBody>
                  <a:tcPr/>
                </a:tc>
                <a:tc>
                  <a:txBody>
                    <a:bodyPr/>
                    <a:lstStyle/>
                    <a:p>
                      <a:r>
                        <a:rPr lang="en-US" dirty="0" smtClean="0"/>
                        <a:t>12</a:t>
                      </a:r>
                    </a:p>
                    <a:p>
                      <a:r>
                        <a:rPr lang="en-US" dirty="0" smtClean="0"/>
                        <a:t>1 year</a:t>
                      </a:r>
                      <a:endParaRPr lang="en-US" dirty="0"/>
                    </a:p>
                  </a:txBody>
                  <a:tcPr/>
                </a:tc>
                <a:tc>
                  <a:txBody>
                    <a:bodyPr/>
                    <a:lstStyle/>
                    <a:p>
                      <a:r>
                        <a:rPr lang="en-US" dirty="0" smtClean="0"/>
                        <a:t>15</a:t>
                      </a:r>
                      <a:endParaRPr lang="en-US" dirty="0"/>
                    </a:p>
                  </a:txBody>
                  <a:tcPr/>
                </a:tc>
                <a:tc>
                  <a:txBody>
                    <a:bodyPr/>
                    <a:lstStyle/>
                    <a:p>
                      <a:r>
                        <a:rPr lang="en-US" dirty="0" smtClean="0"/>
                        <a:t>18</a:t>
                      </a:r>
                      <a:endParaRPr lang="en-US" dirty="0"/>
                    </a:p>
                  </a:txBody>
                  <a:tcPr/>
                </a:tc>
                <a:tc>
                  <a:txBody>
                    <a:bodyPr/>
                    <a:lstStyle/>
                    <a:p>
                      <a:r>
                        <a:rPr lang="en-US" dirty="0" smtClean="0"/>
                        <a:t>21</a:t>
                      </a:r>
                      <a:endParaRPr lang="en-US" dirty="0"/>
                    </a:p>
                  </a:txBody>
                  <a:tcPr/>
                </a:tc>
                <a:tc>
                  <a:txBody>
                    <a:bodyPr/>
                    <a:lstStyle/>
                    <a:p>
                      <a:r>
                        <a:rPr lang="en-US" dirty="0" smtClean="0"/>
                        <a:t>24</a:t>
                      </a:r>
                    </a:p>
                    <a:p>
                      <a:r>
                        <a:rPr lang="en-US" dirty="0" smtClean="0"/>
                        <a:t>2 years</a:t>
                      </a:r>
                      <a:endParaRPr lang="en-US" dirty="0"/>
                    </a:p>
                  </a:txBody>
                  <a:tcPr/>
                </a:tc>
                <a:tc>
                  <a:txBody>
                    <a:bodyPr/>
                    <a:lstStyle/>
                    <a:p>
                      <a:r>
                        <a:rPr lang="en-US" dirty="0" smtClean="0"/>
                        <a:t>27</a:t>
                      </a:r>
                      <a:endParaRPr lang="en-US" dirty="0"/>
                    </a:p>
                  </a:txBody>
                  <a:tcPr/>
                </a:tc>
              </a:tr>
            </a:tbl>
          </a:graphicData>
        </a:graphic>
      </p:graphicFrame>
      <p:graphicFrame>
        <p:nvGraphicFramePr>
          <p:cNvPr id="6" name="Chart 5"/>
          <p:cNvGraphicFramePr/>
          <p:nvPr>
            <p:extLst>
              <p:ext uri="{D42A27DB-BD31-4B8C-83A1-F6EECF244321}">
                <p14:modId xmlns:p14="http://schemas.microsoft.com/office/powerpoint/2010/main" val="2607449766"/>
              </p:ext>
            </p:extLst>
          </p:nvPr>
        </p:nvGraphicFramePr>
        <p:xfrm>
          <a:off x="1600200" y="3657600"/>
          <a:ext cx="5410200" cy="29718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p:spli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Palm Powerpoint ppt background">
            <a:hlinkClick r:id="rId2"/>
          </p:cNvPr>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b="1" dirty="0" smtClean="0">
                <a:latin typeface="Kristen ITC" pitchFamily="66" charset="0"/>
              </a:rPr>
              <a:t>Multi-Line Graphs</a:t>
            </a:r>
            <a:endParaRPr lang="en-US" b="1" dirty="0">
              <a:latin typeface="Kristen ITC" pitchFamily="66" charset="0"/>
            </a:endParaRPr>
          </a:p>
        </p:txBody>
      </p:sp>
      <p:sp>
        <p:nvSpPr>
          <p:cNvPr id="3" name="Content Placeholder 2"/>
          <p:cNvSpPr>
            <a:spLocks noGrp="1"/>
          </p:cNvSpPr>
          <p:nvPr>
            <p:ph idx="1"/>
          </p:nvPr>
        </p:nvSpPr>
        <p:spPr/>
        <p:txBody>
          <a:bodyPr/>
          <a:lstStyle/>
          <a:p>
            <a:r>
              <a:rPr lang="en-US" dirty="0">
                <a:latin typeface="Kristen ITC" pitchFamily="66" charset="0"/>
              </a:rPr>
              <a:t>Multiple line graph is a line graph that shows changes in data over time for more than </a:t>
            </a:r>
            <a:r>
              <a:rPr lang="en-US" dirty="0" smtClean="0">
                <a:latin typeface="Kristen ITC" pitchFamily="66" charset="0"/>
              </a:rPr>
              <a:t>one </a:t>
            </a:r>
            <a:r>
              <a:rPr lang="en-US" dirty="0">
                <a:latin typeface="Kristen ITC" pitchFamily="66" charset="0"/>
              </a:rPr>
              <a:t>category</a:t>
            </a:r>
            <a:r>
              <a:rPr lang="en-US" dirty="0" smtClean="0">
                <a:latin typeface="Kristen ITC" pitchFamily="66" charset="0"/>
              </a:rPr>
              <a:t>.</a:t>
            </a:r>
          </a:p>
          <a:p>
            <a:endParaRPr lang="en-US" dirty="0">
              <a:latin typeface="Kristen ITC" pitchFamily="66" charset="0"/>
            </a:endParaRPr>
          </a:p>
          <a:p>
            <a:r>
              <a:rPr lang="en-US" dirty="0" smtClean="0">
                <a:latin typeface="Kristen ITC" pitchFamily="66" charset="0"/>
              </a:rPr>
              <a:t>What if we were to compare the sales of multiple electronic devices in one Line Graph….. What would that look like?</a:t>
            </a:r>
            <a:endParaRPr lang="en-US" dirty="0">
              <a:latin typeface="Kristen ITC" pitchFamily="66" charset="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Palm Powerpoint ppt background">
            <a:hlinkClick r:id="rId2"/>
          </p:cNvPr>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latin typeface="Kristen ITC" pitchFamily="66" charset="0"/>
              </a:rPr>
              <a:t>Multi-Line Graph Example</a:t>
            </a:r>
            <a:endParaRPr lang="en-US" dirty="0">
              <a:latin typeface="Kristen ITC" pitchFamily="66" charset="0"/>
            </a:endParaRPr>
          </a:p>
        </p:txBody>
      </p:sp>
      <p:pic>
        <p:nvPicPr>
          <p:cNvPr id="5122" name="Picture 2" descr="http://www.csmonitor.com/var/ezflow_site/storage/images/media/images/2010/0225/0225_ipad_chart/7461936-1-eng-US/0225_iPad_Chart_full_600.jpg"/>
          <p:cNvPicPr>
            <a:picLocks noGrp="1" noChangeAspect="1" noChangeArrowheads="1"/>
          </p:cNvPicPr>
          <p:nvPr>
            <p:ph idx="1"/>
          </p:nvPr>
        </p:nvPicPr>
        <p:blipFill>
          <a:blip r:embed="rId4" cstate="print"/>
          <a:srcRect/>
          <a:stretch>
            <a:fillRect/>
          </a:stretch>
        </p:blipFill>
        <p:spPr bwMode="auto">
          <a:xfrm>
            <a:off x="1177527" y="1600200"/>
            <a:ext cx="6788945" cy="4525963"/>
          </a:xfrm>
          <a:prstGeom prst="rect">
            <a:avLst/>
          </a:prstGeom>
          <a:noFill/>
        </p:spPr>
      </p:pic>
    </p:spTree>
  </p:cSld>
  <p:clrMapOvr>
    <a:masterClrMapping/>
  </p:clrMapOvr>
  <p:transition>
    <p:split dir="in"/>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80</TotalTime>
  <Words>241</Words>
  <Application>Microsoft Office PowerPoint</Application>
  <PresentationFormat>On-screen Show (4:3)</PresentationFormat>
  <Paragraphs>45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Graphing Data: Line Graphs</vt:lpstr>
      <vt:lpstr>What is a Line Graph??</vt:lpstr>
      <vt:lpstr>Remember Back…..</vt:lpstr>
      <vt:lpstr>What are they used for??</vt:lpstr>
      <vt:lpstr>Sales of iTouch in the first 2 years of it’s Invention </vt:lpstr>
      <vt:lpstr>Multi-Line Graphs</vt:lpstr>
      <vt:lpstr>Multi-Line Graph Example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Graphing Data: Line Graphs</dc:title>
  <dc:creator>Austin</dc:creator>
  <cp:lastModifiedBy>test</cp:lastModifiedBy>
  <cp:revision>13</cp:revision>
  <cp:lastPrinted>2013-02-28T13:16:11Z</cp:lastPrinted>
  <dcterms:created xsi:type="dcterms:W3CDTF">2012-03-24T16:01:13Z</dcterms:created>
  <dcterms:modified xsi:type="dcterms:W3CDTF">2014-03-13T16:29:19Z</dcterms:modified>
</cp:coreProperties>
</file>